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62" r:id="rId4"/>
    <p:sldId id="265" r:id="rId5"/>
    <p:sldId id="257" r:id="rId6"/>
    <p:sldId id="258" r:id="rId7"/>
    <p:sldId id="259" r:id="rId8"/>
    <p:sldId id="261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3748FF-C303-45DC-A236-7C0D113AA975}" type="datetimeFigureOut">
              <a:rPr lang="en-US" smtClean="0"/>
              <a:pPr/>
              <a:t>8/24/2015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C8F386-F2B6-4528-8FCA-C599F2D8CA8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560406"/>
          </a:xfrm>
        </p:spPr>
        <p:txBody>
          <a:bodyPr/>
          <a:lstStyle/>
          <a:p>
            <a:r>
              <a:rPr lang="en-AU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Milgram's Experiment</a:t>
            </a:r>
          </a:p>
          <a:p>
            <a:pPr lvl="1"/>
            <a:r>
              <a:rPr lang="pt-BR" dirty="0" smtClean="0"/>
              <a:t>Aim, </a:t>
            </a:r>
          </a:p>
          <a:p>
            <a:pPr lvl="1"/>
            <a:r>
              <a:rPr lang="pt-BR" dirty="0" smtClean="0"/>
              <a:t>IV (Qualitative &amp; </a:t>
            </a:r>
            <a:r>
              <a:rPr lang="en-GB" dirty="0" smtClean="0"/>
              <a:t>Quantitative)</a:t>
            </a:r>
          </a:p>
          <a:p>
            <a:pPr lvl="1"/>
            <a:r>
              <a:rPr lang="en-GB" dirty="0" smtClean="0"/>
              <a:t>DV</a:t>
            </a:r>
          </a:p>
          <a:p>
            <a:pPr lvl="1"/>
            <a:r>
              <a:rPr lang="en-GB" dirty="0" smtClean="0"/>
              <a:t>Ethical Issues </a:t>
            </a:r>
          </a:p>
          <a:p>
            <a:pPr lvl="1"/>
            <a:r>
              <a:rPr lang="en-GB" dirty="0" smtClean="0"/>
              <a:t>Procedural Issues</a:t>
            </a:r>
          </a:p>
          <a:p>
            <a:pPr lvl="1"/>
            <a:r>
              <a:rPr lang="en-GB" dirty="0" smtClean="0"/>
              <a:t>Conclusion (Need to be linked to aim)</a:t>
            </a:r>
          </a:p>
          <a:p>
            <a:r>
              <a:rPr lang="en-GB" dirty="0" smtClean="0"/>
              <a:t>3 Factors influencing Obedience</a:t>
            </a:r>
          </a:p>
          <a:p>
            <a:pPr lvl="1"/>
            <a:r>
              <a:rPr lang="en-GB" dirty="0" smtClean="0"/>
              <a:t>Where two other teachers (actors) continued to 450 volts</a:t>
            </a:r>
          </a:p>
          <a:p>
            <a:pPr lvl="1"/>
            <a:r>
              <a:rPr lang="en-GB" dirty="0" smtClean="0"/>
              <a:t>In a low-prestige setting (a shabby office in Connecticut)</a:t>
            </a:r>
          </a:p>
          <a:p>
            <a:pPr lvl="1"/>
            <a:r>
              <a:rPr lang="en-GB" dirty="0" smtClean="0"/>
              <a:t>Two other teachers (both actors) refusing to obey</a:t>
            </a:r>
          </a:p>
          <a:p>
            <a:r>
              <a:rPr lang="en-GB" dirty="0" smtClean="0"/>
              <a:t>Question: What influencing factor was not tested in the examples?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15.4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List five situations in which you conform, even though you might not want to do so.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Does Asch’s experiment deal with obedience? If so, how does it differ from ‘obedience’ in </a:t>
            </a:r>
            <a:r>
              <a:rPr lang="en-GB" dirty="0" err="1" smtClean="0"/>
              <a:t>Milgram’s</a:t>
            </a:r>
            <a:r>
              <a:rPr lang="en-GB" dirty="0" smtClean="0"/>
              <a:t> studies?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was the aim of Asch’s research?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Describe the method in Asch’s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were the findings from Asch’s experiments?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factors influenced the degree of conformity in Asch’s experiments?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List four situations in which conformity, even against a person’s wishes, can be beneficial.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Conformity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="0" dirty="0" smtClean="0"/>
              <a:t>The tendency to adjust one’s thoughts, feelings or behaviour in a way that are in agreement with those of a particular individual, group or social norms.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7467600" cy="1143000"/>
          </a:xfrm>
        </p:spPr>
        <p:txBody>
          <a:bodyPr/>
          <a:lstStyle/>
          <a:p>
            <a:r>
              <a:rPr lang="en-AU" dirty="0" smtClean="0"/>
              <a:t>Asch’s conformity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54100"/>
            <a:ext cx="7467600" cy="5603900"/>
          </a:xfrm>
        </p:spPr>
        <p:txBody>
          <a:bodyPr>
            <a:normAutofit fontScale="92500"/>
          </a:bodyPr>
          <a:lstStyle/>
          <a:p>
            <a:r>
              <a:rPr lang="en-AU" b="1" dirty="0" smtClean="0"/>
              <a:t>AIM</a:t>
            </a:r>
            <a:r>
              <a:rPr lang="en-AU" dirty="0" smtClean="0"/>
              <a:t>: </a:t>
            </a:r>
          </a:p>
          <a:p>
            <a:r>
              <a:rPr lang="en-GB" dirty="0" smtClean="0"/>
              <a:t>The aim was to investigate the extent to which an individual within a group will conform with the majority opinion.</a:t>
            </a:r>
          </a:p>
          <a:p>
            <a:r>
              <a:rPr lang="en-GB" dirty="0" smtClean="0"/>
              <a:t>METHOD: PARTICIPANTS</a:t>
            </a:r>
          </a:p>
          <a:p>
            <a:pPr lvl="1"/>
            <a:r>
              <a:rPr lang="en-GB" dirty="0" smtClean="0"/>
              <a:t>In the first experiment, participants were 50 first-year college students.</a:t>
            </a:r>
          </a:p>
          <a:p>
            <a:r>
              <a:rPr lang="en-GB" dirty="0" smtClean="0"/>
              <a:t>METHOD: PROCEDURE</a:t>
            </a:r>
          </a:p>
          <a:p>
            <a:pPr lvl="1"/>
            <a:r>
              <a:rPr lang="en-GB" dirty="0" smtClean="0"/>
              <a:t>Participants were told that this was an experiment to study visual perception.</a:t>
            </a:r>
          </a:p>
          <a:p>
            <a:pPr lvl="1"/>
            <a:r>
              <a:rPr lang="en-GB" dirty="0" smtClean="0"/>
              <a:t>Participants were placed in a group with seven to nine confederates (actors).</a:t>
            </a:r>
          </a:p>
          <a:p>
            <a:pPr lvl="1"/>
            <a:r>
              <a:rPr lang="en-GB" dirty="0" smtClean="0"/>
              <a:t>The participant was always the second-last in the group to give an opinion.</a:t>
            </a:r>
          </a:p>
          <a:p>
            <a:pPr lvl="1"/>
            <a:r>
              <a:rPr lang="en-GB" dirty="0" smtClean="0"/>
              <a:t>The group was shown the two cards and asked: ‘Which line on Card B is closest in length to the line on Card A?’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Asch’s conformity experiment (cont)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RESULTS:</a:t>
            </a:r>
          </a:p>
          <a:p>
            <a:pPr lvl="1"/>
            <a:r>
              <a:rPr lang="en-GB" dirty="0" smtClean="0"/>
              <a:t>Of the 50 participants, 37 (74 per cent) conformed on at least one occasion, giving the same wrong answer as the confederates.</a:t>
            </a:r>
          </a:p>
          <a:p>
            <a:pPr lvl="1"/>
            <a:r>
              <a:rPr lang="en-GB" dirty="0" smtClean="0"/>
              <a:t>Fourteen participants conformed in more than 6 of the 12 trials.</a:t>
            </a:r>
          </a:p>
          <a:p>
            <a:pPr lvl="1"/>
            <a:r>
              <a:rPr lang="en-GB" dirty="0" smtClean="0"/>
              <a:t>The mean conformity rate was 4 out of 12 trials.</a:t>
            </a:r>
          </a:p>
          <a:p>
            <a:endParaRPr lang="en-AU" b="1" dirty="0" smtClean="0"/>
          </a:p>
          <a:p>
            <a:r>
              <a:rPr lang="en-AU" b="1" dirty="0" smtClean="0"/>
              <a:t>CONCLUSION</a:t>
            </a:r>
          </a:p>
          <a:p>
            <a:endParaRPr lang="en-AU" b="1" dirty="0" smtClean="0"/>
          </a:p>
          <a:p>
            <a:endParaRPr lang="en-AU" b="1" dirty="0" smtClean="0"/>
          </a:p>
          <a:p>
            <a:r>
              <a:rPr lang="en-GB" b="1" dirty="0" smtClean="0"/>
              <a:t>What are the similarities between Asch &amp; </a:t>
            </a:r>
            <a:r>
              <a:rPr lang="en-GB" b="1" dirty="0" err="1" smtClean="0"/>
              <a:t>Milgram’s</a:t>
            </a:r>
            <a:r>
              <a:rPr lang="en-GB" b="1" dirty="0" smtClean="0"/>
              <a:t> experiments ?</a:t>
            </a:r>
          </a:p>
          <a:p>
            <a:endParaRPr lang="en-AU" b="1" dirty="0" smtClean="0"/>
          </a:p>
          <a:p>
            <a:endParaRPr lang="en-AU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1986" y="4643446"/>
            <a:ext cx="7467600" cy="12685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AU" sz="2400" dirty="0" smtClean="0"/>
              <a:t>The pressure of not agreeing with the majority in a group leads to conformity. (</a:t>
            </a:r>
            <a:r>
              <a:rPr lang="en-AU" sz="2400" b="1" dirty="0" smtClean="0"/>
              <a:t>Group size</a:t>
            </a:r>
            <a:r>
              <a:rPr lang="en-AU" sz="2400" dirty="0" smtClean="0"/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Moderator Variables affecting conformity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Group size </a:t>
            </a:r>
          </a:p>
          <a:p>
            <a:pPr lvl="1"/>
            <a:r>
              <a:rPr lang="en-AU" b="1" dirty="0" smtClean="0"/>
              <a:t>Conformity increase (to an extant) with group size</a:t>
            </a:r>
          </a:p>
          <a:p>
            <a:pPr lvl="1"/>
            <a:r>
              <a:rPr lang="en-AU" dirty="0" smtClean="0"/>
              <a:t>4 people magic number</a:t>
            </a:r>
          </a:p>
          <a:p>
            <a:pPr lvl="1"/>
            <a:r>
              <a:rPr lang="en-AU" dirty="0" smtClean="0"/>
              <a:t>15 people = lesser conformity = mindless sheep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Unanimity</a:t>
            </a:r>
          </a:p>
          <a:p>
            <a:pPr lvl="1"/>
            <a:r>
              <a:rPr lang="en-AU" dirty="0" smtClean="0"/>
              <a:t>Definition: </a:t>
            </a:r>
            <a:r>
              <a:rPr lang="en-AU" b="1" dirty="0" smtClean="0"/>
              <a:t>complete agreement</a:t>
            </a:r>
          </a:p>
          <a:p>
            <a:pPr lvl="1"/>
            <a:r>
              <a:rPr lang="en-AU" dirty="0" smtClean="0"/>
              <a:t>Conformity drops when even one person disagree with majority</a:t>
            </a:r>
          </a:p>
          <a:p>
            <a:pPr lvl="1"/>
            <a:r>
              <a:rPr lang="en-AU" b="1" dirty="0" smtClean="0"/>
              <a:t>Ally effect (social support)</a:t>
            </a:r>
            <a:endParaRPr lang="en-AU" b="1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9150"/>
            <a:ext cx="7467600" cy="1143000"/>
          </a:xfrm>
        </p:spPr>
        <p:txBody>
          <a:bodyPr/>
          <a:lstStyle/>
          <a:p>
            <a:r>
              <a:rPr lang="en-AU" dirty="0" smtClean="0"/>
              <a:t>Factors affecting conformity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14712"/>
            <a:ext cx="8043890" cy="3400436"/>
          </a:xfrm>
        </p:spPr>
        <p:txBody>
          <a:bodyPr/>
          <a:lstStyle/>
          <a:p>
            <a:r>
              <a:rPr lang="en-AU" dirty="0" smtClean="0"/>
              <a:t>Informational influence</a:t>
            </a:r>
          </a:p>
          <a:p>
            <a:pPr lvl="1"/>
            <a:r>
              <a:rPr lang="en-AU" dirty="0" smtClean="0"/>
              <a:t>When one is unsure of answer = more likely to conform because want to give correct answer</a:t>
            </a:r>
          </a:p>
          <a:p>
            <a:pPr lvl="1"/>
            <a:r>
              <a:rPr lang="en-AU" b="1" dirty="0" smtClean="0"/>
              <a:t>Incompetency = higher conformity</a:t>
            </a:r>
          </a:p>
          <a:p>
            <a:pPr lvl="1"/>
            <a:endParaRPr lang="en-AU" b="1" dirty="0" smtClean="0"/>
          </a:p>
          <a:p>
            <a:r>
              <a:rPr lang="en-AU" dirty="0" smtClean="0"/>
              <a:t>Normative influence</a:t>
            </a:r>
          </a:p>
          <a:p>
            <a:pPr lvl="1"/>
            <a:r>
              <a:rPr lang="en-AU" b="1" dirty="0" smtClean="0"/>
              <a:t>Want to be liked &amp; accepted = higher conformity</a:t>
            </a:r>
          </a:p>
          <a:p>
            <a:pPr lvl="1"/>
            <a:r>
              <a:rPr lang="en-AU" dirty="0" smtClean="0"/>
              <a:t>Social norm</a:t>
            </a:r>
          </a:p>
          <a:p>
            <a:pPr lvl="1">
              <a:buNone/>
            </a:pPr>
            <a:endParaRPr lang="en-AU" dirty="0" smtClean="0"/>
          </a:p>
          <a:p>
            <a:pPr lvl="1"/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28604"/>
            <a:ext cx="804389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Meta-analysis</a:t>
            </a: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GB" sz="2400" dirty="0" smtClean="0"/>
              <a:t>research that examines the results of many other </a:t>
            </a:r>
            <a:r>
              <a:rPr lang="en-GB" sz="2400" dirty="0" smtClean="0"/>
              <a:t>studies and </a:t>
            </a:r>
            <a:r>
              <a:rPr lang="en-GB" sz="2400" dirty="0" smtClean="0"/>
              <a:t>combines all the </a:t>
            </a:r>
            <a:r>
              <a:rPr lang="en-GB" sz="2400" dirty="0" smtClean="0"/>
              <a:t>findings. Therefore increasing confidence in the finding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affecting conformity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en-AU" dirty="0" smtClean="0"/>
              <a:t>Culture</a:t>
            </a:r>
          </a:p>
          <a:p>
            <a:pPr lvl="1"/>
            <a:r>
              <a:rPr lang="en-AU" dirty="0" smtClean="0"/>
              <a:t>Individualist culture </a:t>
            </a:r>
            <a:r>
              <a:rPr lang="en-AU" dirty="0" err="1" smtClean="0"/>
              <a:t>vs</a:t>
            </a:r>
            <a:r>
              <a:rPr lang="en-AU" dirty="0" smtClean="0"/>
              <a:t> collective culture</a:t>
            </a:r>
          </a:p>
          <a:p>
            <a:pPr lvl="1"/>
            <a:r>
              <a:rPr lang="en-AU" b="1" dirty="0" smtClean="0"/>
              <a:t>Collective culture promote conformity, group goals &gt; individual goals = higher conformity</a:t>
            </a:r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469331"/>
            <a:ext cx="4286280" cy="521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Factors affecting conformity</a:t>
            </a:r>
            <a:br>
              <a:rPr lang="en-AU" dirty="0" smtClean="0"/>
            </a:br>
            <a:r>
              <a:rPr lang="en-AU" dirty="0" smtClean="0"/>
              <a:t>Deindividuation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Feel invisible</a:t>
            </a:r>
          </a:p>
          <a:p>
            <a:r>
              <a:rPr lang="en-AU" dirty="0" smtClean="0"/>
              <a:t>Less responsibility</a:t>
            </a:r>
          </a:p>
          <a:p>
            <a:r>
              <a:rPr lang="en-AU" b="1" dirty="0" smtClean="0"/>
              <a:t>= higher conformity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“External” task focus</a:t>
            </a:r>
          </a:p>
          <a:p>
            <a:r>
              <a:rPr lang="en-AU" dirty="0" smtClean="0"/>
              <a:t>Lack “internal” thought = less moral reflection = less thought of consequence of action </a:t>
            </a:r>
            <a:r>
              <a:rPr lang="en-AU" b="1" dirty="0" smtClean="0"/>
              <a:t>= higher conformity</a:t>
            </a:r>
            <a:endParaRPr lang="en-AU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AU" dirty="0" smtClean="0"/>
              <a:t>Anonymity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Shift of attention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affecting conformity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Social loafing</a:t>
            </a:r>
          </a:p>
          <a:p>
            <a:pPr lvl="1"/>
            <a:r>
              <a:rPr lang="en-AU" dirty="0" smtClean="0"/>
              <a:t>Less effort when working in a group </a:t>
            </a:r>
            <a:r>
              <a:rPr lang="en-AU" dirty="0" err="1" smtClean="0"/>
              <a:t>vs</a:t>
            </a:r>
            <a:r>
              <a:rPr lang="en-AU" dirty="0" smtClean="0"/>
              <a:t> by one’s self</a:t>
            </a:r>
          </a:p>
          <a:p>
            <a:pPr lvl="1"/>
            <a:r>
              <a:rPr lang="en-AU" dirty="0" smtClean="0"/>
              <a:t>More prominent in individualistic culture</a:t>
            </a:r>
          </a:p>
          <a:p>
            <a:pPr lvl="1"/>
            <a:r>
              <a:rPr lang="en-AU" dirty="0" smtClean="0"/>
              <a:t>Believe conforming or not conforming makes no difference on group decision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Factors influencing social loafing</a:t>
            </a:r>
          </a:p>
          <a:p>
            <a:pPr lvl="1"/>
            <a:r>
              <a:rPr lang="en-AU" dirty="0" smtClean="0"/>
              <a:t>Relationship with member, strangers &gt; friends</a:t>
            </a:r>
          </a:p>
          <a:p>
            <a:pPr lvl="1"/>
            <a:r>
              <a:rPr lang="en-AU" dirty="0" smtClean="0"/>
              <a:t>Effort required to achieve group goal</a:t>
            </a:r>
          </a:p>
          <a:p>
            <a:pPr lvl="1"/>
            <a:r>
              <a:rPr lang="en-AU" dirty="0" smtClean="0"/>
              <a:t>Nature of task (challenging, important &amp; appealing)</a:t>
            </a:r>
          </a:p>
          <a:p>
            <a:pPr lvl="1"/>
            <a:r>
              <a:rPr lang="en-AU" dirty="0" smtClean="0"/>
              <a:t>Size of group</a:t>
            </a:r>
          </a:p>
          <a:p>
            <a:pPr lvl="1"/>
            <a:r>
              <a:rPr lang="en-AU" dirty="0" smtClean="0"/>
              <a:t>Individual effort could be indentified and judged</a:t>
            </a:r>
          </a:p>
          <a:p>
            <a:pPr lvl="1"/>
            <a:r>
              <a:rPr lang="en-AU" dirty="0" smtClean="0"/>
              <a:t>Other loafing members = possible failure</a:t>
            </a:r>
          </a:p>
          <a:p>
            <a:pPr lvl="1"/>
            <a:r>
              <a:rPr lang="en-AU" dirty="0" smtClean="0"/>
              <a:t>Gender of members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822</TotalTime>
  <Words>644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Recap</vt:lpstr>
      <vt:lpstr>Conformity</vt:lpstr>
      <vt:lpstr>Asch’s conformity experiment</vt:lpstr>
      <vt:lpstr>Asch’s conformity experiment (cont)</vt:lpstr>
      <vt:lpstr>Moderator Variables affecting conformity</vt:lpstr>
      <vt:lpstr>Factors affecting conformity</vt:lpstr>
      <vt:lpstr>Factors affecting conformity</vt:lpstr>
      <vt:lpstr>Factors affecting conformity Deindividuation</vt:lpstr>
      <vt:lpstr>Factors affecting conformity</vt:lpstr>
      <vt:lpstr>Review 15.4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Lina Tan</dc:creator>
  <cp:lastModifiedBy>Lina Tan</cp:lastModifiedBy>
  <cp:revision>25</cp:revision>
  <dcterms:created xsi:type="dcterms:W3CDTF">2015-08-23T11:42:30Z</dcterms:created>
  <dcterms:modified xsi:type="dcterms:W3CDTF">2015-08-24T10:26:26Z</dcterms:modified>
</cp:coreProperties>
</file>