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619345E-CDAD-4312-BFEA-193F09E46FE3}">
  <a:tblStyle styleId="{0619345E-CDAD-4312-BFEA-193F09E46FE3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2026950" y="1358075"/>
            <a:ext cx="5090099" cy="994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ENERGY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Renewable and Non-renewable Energy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50" y="606475"/>
            <a:ext cx="2111374" cy="20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4625" y="556325"/>
            <a:ext cx="2063574" cy="206357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x="2299075" y="3913775"/>
            <a:ext cx="4095600" cy="55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Zion and Scarlett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What is the source of your renewable energy?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9755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Solar energy is energy 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created from sunlight or 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heat from the sun.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925" y="1063375"/>
            <a:ext cx="5252600" cy="379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5" y="2220925"/>
            <a:ext cx="2554649" cy="263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05974"/>
            <a:ext cx="8229600" cy="1055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What infrastructure is needed to convert the renewable energy into electrical energy?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Solar panels are needed to convert the renewable energy into electrical energy. </a:t>
            </a:r>
            <a:r>
              <a:rPr lang="en" sz="1800">
                <a:solidFill>
                  <a:srgbClr val="FFFFFF"/>
                </a:solidFill>
              </a:rPr>
              <a:t>There are two types of solar power generating systems: grid-connected systems, which are connected to the commercial power infrastructure. Or stand-alone systems, which send electricity to a facility for immediate use, or to a battery for storage.</a:t>
            </a: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400" y="2625974"/>
            <a:ext cx="3280306" cy="229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What is the cost of building such infrastructure?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A medium sized system that includes 24 solar panels that generates about 815 kWh a month would cost about </a:t>
            </a:r>
            <a:r>
              <a:rPr b="1" lang="en" sz="1800">
                <a:solidFill>
                  <a:srgbClr val="FFFFFF"/>
                </a:solidFill>
              </a:rPr>
              <a:t>$10,500</a:t>
            </a:r>
            <a:r>
              <a:rPr lang="en" sz="1800">
                <a:solidFill>
                  <a:srgbClr val="FFFFFF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454450"/>
            <a:ext cx="3375824" cy="180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b="0" l="0" r="0" t="32930"/>
          <a:stretch/>
        </p:blipFill>
        <p:spPr>
          <a:xfrm>
            <a:off x="4282950" y="2454437"/>
            <a:ext cx="4048125" cy="18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Energy Efficiency</a:t>
            </a:r>
          </a:p>
        </p:txBody>
      </p:sp>
      <p:graphicFrame>
        <p:nvGraphicFramePr>
          <p:cNvPr id="63" name="Shape 63"/>
          <p:cNvGraphicFramePr/>
          <p:nvPr/>
        </p:nvGraphicFramePr>
        <p:xfrm>
          <a:off x="845575" y="313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{0619345E-CDAD-4312-BFEA-193F09E46FE3}</a:tableStyleId>
              </a:tblPr>
              <a:tblGrid>
                <a:gridCol w="2430825"/>
                <a:gridCol w="2430825"/>
                <a:gridCol w="2430825"/>
              </a:tblGrid>
              <a:tr h="499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ENERGY TYPE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SOURCE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ENERGY EFFICIENCY</a:t>
                      </a:r>
                    </a:p>
                  </a:txBody>
                  <a:tcPr marT="91425" marB="91425" marR="91425" marL="91425"/>
                </a:tc>
              </a:tr>
              <a:tr h="499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Renewable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Solar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15%</a:t>
                      </a:r>
                    </a:p>
                  </a:txBody>
                  <a:tcPr marT="91425" marB="91425" marR="91425" marL="91425"/>
                </a:tc>
              </a:tr>
              <a:tr h="499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Non-renewable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Coal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80%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025" y="205975"/>
            <a:ext cx="4172491" cy="27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888350" y="1121125"/>
            <a:ext cx="1850099" cy="17340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447551"/>
            <a:ext cx="8229600" cy="539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Energy transfers and transformation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986950"/>
            <a:ext cx="8229600" cy="407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Solar: </a:t>
            </a:r>
            <a:r>
              <a:rPr lang="en" sz="1800">
                <a:solidFill>
                  <a:srgbClr val="FFFFFF"/>
                </a:solidFill>
              </a:rPr>
              <a:t> Light Energy &gt; Electrical Energy &gt; Mechanical Energy &gt; Kinetic Energy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Sunlight hits the solar panel and transforms the light energy into electrical energy.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The electrical energy (electricity) passes through the wire to the motor.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The motor transforms the electrical energy into mechanical energy to turn the driveshaft which turns the wheels.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The wheels rotate on the ground to move the vehicle transforming mechanical energy into vehicle motion (kinetic energy).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Coal: </a:t>
            </a:r>
            <a:r>
              <a:rPr lang="en" sz="1400">
                <a:solidFill>
                  <a:srgbClr val="FFFFFF"/>
                </a:solidFill>
                <a:highlight>
                  <a:srgbClr val="000000"/>
                </a:highlight>
              </a:rPr>
              <a:t>Coal is pulverized into a fine powder, and mixed with hot air.</a:t>
            </a:r>
          </a:p>
          <a:p>
            <a:pPr indent="-228600" lvl="0" marL="673100" marR="215900" rtl="0">
              <a:lnSpc>
                <a:spcPct val="115000"/>
              </a:lnSpc>
              <a:spcBef>
                <a:spcPts val="0"/>
              </a:spcBef>
              <a:spcAft>
                <a:spcPts val="31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  <a:highlight>
                  <a:srgbClr val="000000"/>
                </a:highlight>
              </a:rPr>
              <a:t>The combination is transferred to a furnace, and heats a boiler containing water to create steam. Steam turns a turbine engine, transforming heat energy from burning coal into mechanical energy.</a:t>
            </a:r>
          </a:p>
          <a:p>
            <a:pPr indent="-228600" lvl="0" marL="673100" marR="215900" rtl="0">
              <a:lnSpc>
                <a:spcPct val="115000"/>
              </a:lnSpc>
              <a:spcBef>
                <a:spcPts val="0"/>
              </a:spcBef>
              <a:spcAft>
                <a:spcPts val="31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  <a:highlight>
                  <a:srgbClr val="000000"/>
                </a:highlight>
              </a:rPr>
              <a:t>The spinning turbine powers a generator, which transforms the mechanical energy into electric energy.</a:t>
            </a:r>
          </a:p>
          <a:p>
            <a:pPr indent="-228600" lvl="0" marL="673100" marR="215900" rtl="0">
              <a:lnSpc>
                <a:spcPct val="115000"/>
              </a:lnSpc>
              <a:spcBef>
                <a:spcPts val="0"/>
              </a:spcBef>
              <a:spcAft>
                <a:spcPts val="31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  <a:highlight>
                  <a:srgbClr val="000000"/>
                </a:highlight>
              </a:rPr>
              <a:t>A condenser cools the steam, turning it back into water that returns to the boiler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Environmental effect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9756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Solar: </a:t>
            </a:r>
            <a:r>
              <a:rPr lang="en" sz="1800">
                <a:solidFill>
                  <a:srgbClr val="FFFFFF"/>
                </a:solidFill>
                <a:highlight>
                  <a:srgbClr val="000000"/>
                </a:highlight>
              </a:rPr>
              <a:t>The potential environmental impacts associated with solar power are land use and habitat loss, water use, and the use of hazardous materials in manufacturing.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Coal:</a:t>
            </a:r>
            <a:r>
              <a:rPr lang="en" sz="1400">
                <a:solidFill>
                  <a:srgbClr val="FFFFFF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</a:rPr>
              <a:t>Air pollution from coal-fired power plants includes sulfur dioxide, nitrogen oxides, particulate matter, and heavy metals, leading to smog, acid rain, toxins in the environment, and numerous respiratory, cardiovascular, and cerebrovascular effects.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825" y="3317725"/>
            <a:ext cx="2256896" cy="16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4500" y="3317725"/>
            <a:ext cx="2486775" cy="162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723937" y="3755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Bibliography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www.aie.org.au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www.makeitsolar.com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www.edfenergy.com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futuresparks.org.au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www.peabodyenergy.com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global.kyocera.com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775" y="1784400"/>
            <a:ext cx="5226500" cy="2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3486025" y="343475"/>
            <a:ext cx="695100" cy="646199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4523275" y="375537"/>
            <a:ext cx="630936" cy="582066"/>
          </a:xfrm>
          <a:prstGeom prst="lightningBolt">
            <a:avLst/>
          </a:prstGeom>
          <a:solidFill>
            <a:srgbClr val="4A86E8"/>
          </a:solidFill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6490850" y="375575"/>
            <a:ext cx="384899" cy="582000"/>
          </a:xfrm>
          <a:prstGeom prst="moon">
            <a:avLst>
              <a:gd fmla="val 50000" name="adj"/>
            </a:avLst>
          </a:prstGeom>
          <a:solidFill>
            <a:srgbClr val="A4C2F4"/>
          </a:solidFill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432200" y="359025"/>
            <a:ext cx="695087" cy="582012"/>
          </a:xfrm>
          <a:prstGeom prst="cloud">
            <a:avLst/>
          </a:prstGeom>
          <a:solidFill>
            <a:srgbClr val="FCE5CD"/>
          </a:solidFill>
          <a:ln cap="flat" cmpd="sng" w="19050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